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57" r:id="rId3"/>
    <p:sldId id="269" r:id="rId4"/>
    <p:sldId id="270" r:id="rId5"/>
    <p:sldId id="284" r:id="rId6"/>
    <p:sldId id="280" r:id="rId7"/>
    <p:sldId id="281" r:id="rId8"/>
    <p:sldId id="285" r:id="rId9"/>
    <p:sldId id="282" r:id="rId10"/>
    <p:sldId id="286" r:id="rId11"/>
    <p:sldId id="288" r:id="rId12"/>
    <p:sldId id="287" r:id="rId13"/>
    <p:sldId id="283" r:id="rId14"/>
    <p:sldId id="289" r:id="rId15"/>
    <p:sldId id="290" r:id="rId16"/>
    <p:sldId id="277" r:id="rId17"/>
    <p:sldId id="278" r:id="rId18"/>
    <p:sldId id="279" r:id="rId19"/>
    <p:sldId id="276" r:id="rId2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792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3360">
          <p15:clr>
            <a:srgbClr val="A4A3A4"/>
          </p15:clr>
        </p15:guide>
        <p15:guide id="6" orient="horz" pos="3072">
          <p15:clr>
            <a:srgbClr val="A4A3A4"/>
          </p15:clr>
        </p15:guide>
        <p15:guide id="7" orient="horz" pos="864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orient="horz" pos="2784">
          <p15:clr>
            <a:srgbClr val="A4A3A4"/>
          </p15:clr>
        </p15:guide>
        <p15:guide id="10" pos="3839">
          <p15:clr>
            <a:srgbClr val="A4A3A4"/>
          </p15:clr>
        </p15:guide>
        <p15:guide id="11" pos="959">
          <p15:clr>
            <a:srgbClr val="A4A3A4"/>
          </p15:clr>
        </p15:guide>
        <p15:guide id="12" pos="7007">
          <p15:clr>
            <a:srgbClr val="A4A3A4"/>
          </p15:clr>
        </p15:guide>
        <p15:guide id="13" pos="6719">
          <p15:clr>
            <a:srgbClr val="A4A3A4"/>
          </p15:clr>
        </p15:guide>
        <p15:guide id="14" pos="6143">
          <p15:clr>
            <a:srgbClr val="A4A3A4"/>
          </p15:clr>
        </p15:guide>
        <p15:guide id="15" pos="3983">
          <p15:clr>
            <a:srgbClr val="A4A3A4"/>
          </p15:clr>
        </p15:guide>
        <p15:guide id="16" pos="527">
          <p15:clr>
            <a:srgbClr val="A4A3A4"/>
          </p15:clr>
        </p15:guide>
        <p15:guide id="17" pos="71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439" autoAdjust="0"/>
  </p:normalViewPr>
  <p:slideViewPr>
    <p:cSldViewPr>
      <p:cViewPr>
        <p:scale>
          <a:sx n="81" d="100"/>
          <a:sy n="81" d="100"/>
        </p:scale>
        <p:origin x="-78" y="-306"/>
      </p:cViewPr>
      <p:guideLst>
        <p:guide orient="horz" pos="2160"/>
        <p:guide orient="horz" pos="1008"/>
        <p:guide orient="horz" pos="3792"/>
        <p:guide orient="horz" pos="1152"/>
        <p:guide orient="horz" pos="3360"/>
        <p:guide orient="horz" pos="3072"/>
        <p:guide orient="horz" pos="864"/>
        <p:guide orient="horz" pos="528"/>
        <p:guide orient="horz" pos="2784"/>
        <p:guide pos="3839"/>
        <p:guide pos="959"/>
        <p:guide pos="7007"/>
        <p:guide pos="6719"/>
        <p:guide pos="6143"/>
        <p:guide pos="3983"/>
        <p:guide pos="527"/>
        <p:guide pos="715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1002" y="6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A8D02-4E65-4CCD-8312-4AB164C6C77D}" type="datetimeFigureOut">
              <a:rPr lang="en-US"/>
              <a:t>3/9/2016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9DBA-4540-49B3-8FA9-6259387ECF9E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876198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755D9-D361-47B8-9652-3B4EA9776CE5}" type="datetimeFigureOut">
              <a:rPr lang="en-US"/>
              <a:t>3/9/2016</a:t>
            </a:fld>
            <a:endParaRPr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36274-F2B9-4C45-BBB4-0EDF4CD651A7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4768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Rutledge et al.</a:t>
            </a:r>
            <a:r>
              <a:rPr lang="en-US" baseline="0" dirty="0" smtClean="0"/>
              <a:t> (2010) risk factors found specifically with people aged 50+ years old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82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Reassess for pain/discomfort, increased light headedness, dizziness,</a:t>
            </a:r>
            <a:r>
              <a:rPr lang="en-US" baseline="0" dirty="0" smtClean="0"/>
              <a:t> etc.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Brief rest as needed with each change in position to allow body to acclimate/adjust to change in position (i.e. primarily for blood pressure)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600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Don’t want to further</a:t>
            </a:r>
            <a:r>
              <a:rPr lang="en-US" baseline="0" dirty="0" smtClean="0"/>
              <a:t> injure fallen person or injury yourself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Personal space for safety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Multiple assistants lessens the burden on either assistant and can help reduce the chance of further injury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627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If you don’t feel comfortable</a:t>
            </a:r>
            <a:r>
              <a:rPr lang="en-US" baseline="0" dirty="0" smtClean="0"/>
              <a:t> doing something as the person that has fallen or the assistant, don’t do it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Find someone(s) who can better help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aseline="0" dirty="0" smtClean="0"/>
              <a:t>Rushing can lead to further injury</a:t>
            </a:r>
            <a:endParaRPr lang="en-U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Autonomy-Control what you can: if you are at increased fall risk and live alone,</a:t>
            </a:r>
            <a:r>
              <a:rPr lang="en-US" baseline="0" dirty="0" smtClean="0"/>
              <a:t> keep a phone on you just in case you end up in a position in which you are unable to help yourself much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329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4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Overall</a:t>
            </a:r>
            <a:r>
              <a:rPr lang="en-US" baseline="0" dirty="0" smtClean="0"/>
              <a:t> better fitness will help decrease falls and improve fall recovery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This presentation will focus on providing strength and balance exercises for home performance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Howe et al. (2007): walking found to be among the top activities with the greatest impact for number  improving balance in older people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Amat et al. (2014): at least, 1 hour/session of guided physical activity with a higher weekly of session reduced the fear of falling in patient with fibromyalgia and total number of falls/year and is associated with less severe fibromyalgia symptoms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557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Exercise suggestions derived from getting up from floor task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897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As you remove sensory</a:t>
            </a:r>
            <a:r>
              <a:rPr lang="en-US" baseline="0" dirty="0" smtClean="0"/>
              <a:t> information necessary for balance, challenge/difficulty increases: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Decreasing surface compliancy/firmness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Flat, firm -&gt; uneven, compliant surfaces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Closing eyes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Turning head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Other: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Dual tasking (e.g. talking during task)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Decreasing base of support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86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371600"/>
            <a:ext cx="9144000" cy="3505200"/>
          </a:xfrm>
        </p:spPr>
        <p:txBody>
          <a:bodyPr>
            <a:noAutofit/>
          </a:bodyPr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4953000"/>
            <a:ext cx="8229600" cy="10668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5686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22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2012" y="533400"/>
            <a:ext cx="1371600" cy="559276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2411" y="533400"/>
            <a:ext cx="8077201" cy="5592764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501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 baseline="0"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99455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514601"/>
            <a:ext cx="9144000" cy="2819400"/>
          </a:xfrm>
        </p:spPr>
        <p:txBody>
          <a:bodyPr anchor="b">
            <a:noAutofit/>
          </a:bodyPr>
          <a:lstStyle>
            <a:lvl1pPr algn="l">
              <a:defRPr sz="66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990600"/>
            <a:ext cx="8229600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699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5412" y="1828800"/>
            <a:ext cx="4648201" cy="4191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7697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4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 baseline="0"/>
            </a:lvl6pPr>
            <a:lvl7pPr>
              <a:defRPr sz="1400" baseline="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8462" y="1828800"/>
            <a:ext cx="46451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8462" y="2667000"/>
            <a:ext cx="4645152" cy="3352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01231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570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t>3/9/2016</a:t>
            </a:fld>
            <a:endParaRPr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5201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0012" y="838200"/>
            <a:ext cx="6172201" cy="5181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29175-527E-46A3-863C-1BB1F163B849}" type="datetimeFigureOut">
              <a:rPr lang="en-US"/>
              <a:pPr/>
              <a:t>3/9/2016</a:t>
            </a:fld>
            <a:endParaRPr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37D0E-4A4F-4307-8994-C1891D747D59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1828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2" y="458787"/>
            <a:ext cx="6626225" cy="5938837"/>
          </a:xfrm>
          <a:prstGeom prst="rect">
            <a:avLst/>
          </a:prstGeom>
          <a:noFill/>
          <a:ln>
            <a:noFill/>
          </a:ln>
          <a:effectLst>
            <a:outerShdw blurRad="292100" algn="ctr" rotWithShape="0">
              <a:prstClr val="black">
                <a:alpha val="3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3" y="2590800"/>
            <a:ext cx="3276599" cy="1924050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4812" y="836610"/>
            <a:ext cx="5867401" cy="5183190"/>
          </a:xfr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6613" y="4648200"/>
            <a:ext cx="3276599" cy="13716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4469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5334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828800"/>
            <a:ext cx="96012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9012" y="6172200"/>
            <a:ext cx="1320059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3829175-527E-46A3-863C-1BB1F163B849}" type="datetimeFigureOut">
              <a:rPr lang="en-US"/>
              <a:pPr/>
              <a:t>3/9/2016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7950" y="6172200"/>
            <a:ext cx="6862462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2" y="6172200"/>
            <a:ext cx="990601" cy="2730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5137D0E-4A4F-4307-8994-C1891D747D59}" type="slidenum">
              <a:rPr/>
              <a:p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26050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3838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41363" indent="-17145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67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8088" indent="-17303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44752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82496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157984" indent="-173736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randoncharlesphotography.com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jm.org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600" dirty="0" smtClean="0"/>
              <a:t>Fall Recovery: How to Assist Someone up from the Floor without Injuring Either Party  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Don C. Rapp III, SPT, CSCS</a:t>
            </a:r>
          </a:p>
          <a:p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Kati Laing, SPTA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6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Reduce risk:</a:t>
            </a:r>
          </a:p>
          <a:p>
            <a:pPr lvl="1"/>
            <a:r>
              <a:rPr lang="en-US" dirty="0" smtClean="0"/>
              <a:t>Utilize furniture and environment for safety</a:t>
            </a:r>
          </a:p>
          <a:p>
            <a:pPr lvl="2"/>
            <a:r>
              <a:rPr lang="en-US" dirty="0" smtClean="0"/>
              <a:t>E.g. fixed countertop/wall for balance vs. chair</a:t>
            </a:r>
          </a:p>
          <a:p>
            <a:pPr lvl="1"/>
            <a:r>
              <a:rPr lang="en-US" dirty="0" smtClean="0"/>
              <a:t>Environmental hazards</a:t>
            </a:r>
          </a:p>
          <a:p>
            <a:pPr lvl="2"/>
            <a:r>
              <a:rPr lang="en-US" dirty="0" smtClean="0"/>
              <a:t>Keep floor clean</a:t>
            </a:r>
          </a:p>
          <a:p>
            <a:pPr lvl="3"/>
            <a:r>
              <a:rPr lang="en-US" dirty="0" smtClean="0"/>
              <a:t>Rugs = tripping hazard</a:t>
            </a:r>
          </a:p>
          <a:p>
            <a:pPr lvl="2"/>
            <a:r>
              <a:rPr lang="en-US" dirty="0" smtClean="0"/>
              <a:t>Home lighting</a:t>
            </a:r>
          </a:p>
          <a:p>
            <a:pPr lvl="1"/>
            <a:r>
              <a:rPr lang="en-US" dirty="0" smtClean="0"/>
              <a:t>Mindfulness</a:t>
            </a:r>
          </a:p>
          <a:p>
            <a:pPr lvl="2"/>
            <a:r>
              <a:rPr lang="en-US" dirty="0" smtClean="0"/>
              <a:t>Fatigue may increase fall risk</a:t>
            </a:r>
          </a:p>
          <a:p>
            <a:pPr lvl="2"/>
            <a:r>
              <a:rPr lang="en-US" dirty="0" smtClean="0"/>
              <a:t>Change in surface</a:t>
            </a:r>
          </a:p>
          <a:p>
            <a:pPr lvl="1"/>
            <a:r>
              <a:rPr lang="en-US" dirty="0"/>
              <a:t>Exercise with others</a:t>
            </a:r>
          </a:p>
          <a:p>
            <a:pPr lvl="2"/>
            <a:r>
              <a:rPr lang="en-US" dirty="0"/>
              <a:t>Have a </a:t>
            </a:r>
            <a:r>
              <a:rPr lang="en-US" dirty="0" smtClean="0"/>
              <a:t>spotter</a:t>
            </a:r>
          </a:p>
          <a:p>
            <a:pPr marL="0" indent="0">
              <a:buNone/>
            </a:pPr>
            <a:r>
              <a:rPr lang="en-US" sz="2400" i="1" dirty="0"/>
              <a:t>Disclaimer: perform at your own risk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2286000"/>
            <a:ext cx="4418014" cy="26814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3014" y="4967441"/>
            <a:ext cx="525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Credit: Brandon Charles Photography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7984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Fall Prevention- </a:t>
            </a:r>
            <a:r>
              <a:rPr lang="en-US" i="1" dirty="0"/>
              <a:t>The best way to get up from a fall safely is to never fall in the first place…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Balance comes from 3 systems:</a:t>
            </a:r>
          </a:p>
          <a:p>
            <a:pPr lvl="1"/>
            <a:r>
              <a:rPr lang="en-US" dirty="0" smtClean="0"/>
              <a:t>Somatosensory </a:t>
            </a:r>
          </a:p>
          <a:p>
            <a:pPr lvl="2"/>
            <a:r>
              <a:rPr lang="en-US" dirty="0" smtClean="0"/>
              <a:t>i.e. feet, what you can feel</a:t>
            </a:r>
          </a:p>
          <a:p>
            <a:pPr lvl="1"/>
            <a:r>
              <a:rPr lang="en-US" dirty="0" smtClean="0"/>
              <a:t>Visual </a:t>
            </a:r>
          </a:p>
          <a:p>
            <a:pPr lvl="2"/>
            <a:r>
              <a:rPr lang="en-US" dirty="0" smtClean="0"/>
              <a:t>i.e. eyes, vision</a:t>
            </a:r>
          </a:p>
          <a:p>
            <a:pPr lvl="1"/>
            <a:r>
              <a:rPr lang="en-US" dirty="0" smtClean="0"/>
              <a:t>Vestibular </a:t>
            </a:r>
          </a:p>
          <a:p>
            <a:pPr lvl="2"/>
            <a:r>
              <a:rPr lang="en-US" dirty="0" smtClean="0"/>
              <a:t>i.e. inner ear</a:t>
            </a:r>
          </a:p>
          <a:p>
            <a:r>
              <a:rPr lang="en-US" dirty="0" smtClean="0"/>
              <a:t>Specificity of training</a:t>
            </a:r>
          </a:p>
          <a:p>
            <a:pPr lvl="1"/>
            <a:r>
              <a:rPr lang="en-US" dirty="0" smtClean="0"/>
              <a:t>What we do is what we get good at</a:t>
            </a:r>
          </a:p>
          <a:p>
            <a:pPr lvl="1"/>
            <a:r>
              <a:rPr lang="en-US" dirty="0" smtClean="0"/>
              <a:t>Closer the exercise is to the activity, the better the improvements will be seen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12" y="1809404"/>
            <a:ext cx="4343402" cy="28956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3013" y="4699509"/>
            <a:ext cx="525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Credit: Don C. Rapp III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62020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Fall Prevention- </a:t>
            </a:r>
            <a:r>
              <a:rPr lang="en-US" i="1" dirty="0"/>
              <a:t>The best way to get up from a fall safely is to never fall in the first place…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828800"/>
            <a:ext cx="96012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Regular exercise-ACSM Guidelines:</a:t>
            </a:r>
          </a:p>
          <a:p>
            <a:pPr lvl="1"/>
            <a:r>
              <a:rPr lang="en-US" sz="2200" dirty="0" smtClean="0"/>
              <a:t>Cardiorespiratory</a:t>
            </a:r>
          </a:p>
          <a:p>
            <a:pPr lvl="2"/>
            <a:r>
              <a:rPr lang="en-US" sz="1900" dirty="0" smtClean="0"/>
              <a:t>30-60 min. moderate intensity; 5 days/week</a:t>
            </a:r>
          </a:p>
          <a:p>
            <a:pPr lvl="2"/>
            <a:r>
              <a:rPr lang="en-US" sz="1900" dirty="0" smtClean="0"/>
              <a:t>20-60 min. vigorous intensity; 3 days/week</a:t>
            </a:r>
          </a:p>
          <a:p>
            <a:pPr lvl="1"/>
            <a:r>
              <a:rPr lang="en-US" sz="2200" dirty="0" smtClean="0"/>
              <a:t>Resistance Exercise</a:t>
            </a:r>
          </a:p>
          <a:p>
            <a:pPr lvl="2"/>
            <a:r>
              <a:rPr lang="en-US" sz="1900" dirty="0" smtClean="0"/>
              <a:t>Train each major muscle group 2-3 days/week with a variety of equipment</a:t>
            </a:r>
          </a:p>
          <a:p>
            <a:pPr lvl="2"/>
            <a:r>
              <a:rPr lang="en-US" sz="1900" dirty="0" smtClean="0"/>
              <a:t>8-12 repetitions: strength &amp; power</a:t>
            </a:r>
          </a:p>
          <a:p>
            <a:pPr lvl="2"/>
            <a:r>
              <a:rPr lang="en-US" sz="1900" dirty="0" smtClean="0"/>
              <a:t>10-15 repetitions: strength (recommended for beginners)</a:t>
            </a:r>
          </a:p>
          <a:p>
            <a:pPr lvl="2"/>
            <a:r>
              <a:rPr lang="en-US" sz="1900" dirty="0" smtClean="0"/>
              <a:t>48 hours rest between resistance training sessions</a:t>
            </a:r>
          </a:p>
          <a:p>
            <a:pPr lvl="1"/>
            <a:r>
              <a:rPr lang="en-US" sz="2200" dirty="0" smtClean="0"/>
              <a:t>Flexibility</a:t>
            </a:r>
          </a:p>
          <a:p>
            <a:pPr lvl="2"/>
            <a:r>
              <a:rPr lang="en-US" sz="1900" i="1" dirty="0" smtClean="0"/>
              <a:t>At least</a:t>
            </a:r>
            <a:r>
              <a:rPr lang="en-US" sz="1900" dirty="0" smtClean="0"/>
              <a:t> 2-3 days/week</a:t>
            </a:r>
          </a:p>
          <a:p>
            <a:pPr lvl="2"/>
            <a:r>
              <a:rPr lang="en-US" sz="1900" dirty="0" smtClean="0"/>
              <a:t>Hold each stretch 10-30 seconds at the point of tightness or slight discomfort</a:t>
            </a:r>
          </a:p>
          <a:p>
            <a:pPr lvl="2"/>
            <a:r>
              <a:rPr lang="en-US" sz="1900" dirty="0" smtClean="0"/>
              <a:t>Repeat each stretch 2-4 times to accumulate 60 seconds/stretch</a:t>
            </a:r>
          </a:p>
          <a:p>
            <a:pPr lvl="1"/>
            <a:r>
              <a:rPr lang="en-US" sz="2200" dirty="0" smtClean="0"/>
              <a:t>Neuromotor (balance, agility, coordination, and gait)</a:t>
            </a:r>
          </a:p>
          <a:p>
            <a:pPr lvl="2"/>
            <a:r>
              <a:rPr lang="en-US" sz="1900" dirty="0" smtClean="0"/>
              <a:t>20-30 min./day</a:t>
            </a:r>
          </a:p>
          <a:p>
            <a:pPr marL="0" indent="0">
              <a:buNone/>
            </a:pPr>
            <a:r>
              <a:rPr lang="en-US" sz="1500" dirty="0"/>
              <a:t>http://www.acsm.org/about-acsm/media-room/news-releases/2011/08/01/acsm-issues-new-recommendations-on-quantity-and-quality-of-exercise</a:t>
            </a:r>
            <a:endParaRPr lang="en-US" sz="1500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413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Exercise Program: Strength &amp;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4" y="1828800"/>
            <a:ext cx="4645152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Legs</a:t>
            </a:r>
          </a:p>
          <a:p>
            <a:pPr lvl="1"/>
            <a:r>
              <a:rPr lang="en-US" sz="2400" dirty="0" smtClean="0"/>
              <a:t>Sit-to-stand</a:t>
            </a:r>
          </a:p>
          <a:p>
            <a:pPr lvl="1"/>
            <a:r>
              <a:rPr lang="en-US" sz="2400" dirty="0" smtClean="0"/>
              <a:t>Lunges</a:t>
            </a:r>
          </a:p>
          <a:p>
            <a:pPr lvl="1"/>
            <a:r>
              <a:rPr lang="en-US" sz="2400" dirty="0" smtClean="0"/>
              <a:t>Heel raises</a:t>
            </a:r>
          </a:p>
          <a:p>
            <a:pPr lvl="1"/>
            <a:r>
              <a:rPr lang="en-US" sz="2400" dirty="0" smtClean="0"/>
              <a:t>Supine bridging</a:t>
            </a:r>
          </a:p>
          <a:p>
            <a:r>
              <a:rPr lang="en-US" sz="2600" dirty="0" smtClean="0"/>
              <a:t>Arms</a:t>
            </a:r>
          </a:p>
          <a:p>
            <a:pPr lvl="1"/>
            <a:r>
              <a:rPr lang="en-US" sz="2400" dirty="0" smtClean="0"/>
              <a:t>Push-ups</a:t>
            </a:r>
          </a:p>
          <a:p>
            <a:pPr lvl="2"/>
            <a:r>
              <a:rPr lang="en-US" sz="2200" dirty="0" smtClean="0"/>
              <a:t>Wall</a:t>
            </a:r>
          </a:p>
          <a:p>
            <a:pPr lvl="2"/>
            <a:r>
              <a:rPr lang="en-US" sz="2200" dirty="0" smtClean="0"/>
              <a:t>Floor</a:t>
            </a:r>
          </a:p>
          <a:p>
            <a:pPr lvl="2"/>
            <a:r>
              <a:rPr lang="en-US" sz="2200" dirty="0" smtClean="0"/>
              <a:t>Feet/knees</a:t>
            </a:r>
            <a:endParaRPr lang="en-US" sz="2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400" dirty="0"/>
              <a:t>Core</a:t>
            </a:r>
          </a:p>
          <a:p>
            <a:pPr lvl="1"/>
            <a:r>
              <a:rPr lang="en-US" sz="2400" dirty="0"/>
              <a:t>Planks</a:t>
            </a:r>
          </a:p>
          <a:p>
            <a:pPr lvl="2"/>
            <a:r>
              <a:rPr lang="en-US" sz="2400" dirty="0"/>
              <a:t>Center</a:t>
            </a:r>
          </a:p>
          <a:p>
            <a:pPr lvl="2"/>
            <a:r>
              <a:rPr lang="en-US" sz="2400" dirty="0"/>
              <a:t>Side</a:t>
            </a:r>
          </a:p>
          <a:p>
            <a:pPr lvl="1"/>
            <a:r>
              <a:rPr lang="en-US" sz="2400" dirty="0"/>
              <a:t>Bird-dog</a:t>
            </a:r>
          </a:p>
          <a:p>
            <a:pPr lvl="2"/>
            <a:r>
              <a:rPr lang="en-US" sz="2400" dirty="0"/>
              <a:t>Arms only</a:t>
            </a:r>
          </a:p>
          <a:p>
            <a:pPr lvl="2"/>
            <a:r>
              <a:rPr lang="en-US" sz="2400" dirty="0"/>
              <a:t>Legs </a:t>
            </a:r>
            <a:r>
              <a:rPr lang="en-US" sz="2400" dirty="0" smtClean="0"/>
              <a:t>only</a:t>
            </a:r>
          </a:p>
          <a:p>
            <a:pPr lvl="2"/>
            <a:r>
              <a:rPr lang="en-US" sz="2400" dirty="0" smtClean="0"/>
              <a:t>Opposite arm &amp; leg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86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Static</a:t>
            </a:r>
          </a:p>
          <a:p>
            <a:pPr lvl="1"/>
            <a:r>
              <a:rPr lang="en-US" dirty="0" smtClean="0"/>
              <a:t>Feet together-&gt; ½ tandem-&gt; tandem</a:t>
            </a:r>
          </a:p>
          <a:p>
            <a:pPr lvl="1"/>
            <a:r>
              <a:rPr lang="en-US" dirty="0" smtClean="0"/>
              <a:t>Single-leg-stance</a:t>
            </a:r>
          </a:p>
          <a:p>
            <a:pPr lvl="1"/>
            <a:r>
              <a:rPr lang="en-US" dirty="0" smtClean="0"/>
              <a:t>Surface: firm-&gt;pillow/towel</a:t>
            </a:r>
          </a:p>
          <a:p>
            <a:r>
              <a:rPr lang="en-US" dirty="0" smtClean="0"/>
              <a:t>Dynamic</a:t>
            </a:r>
          </a:p>
          <a:p>
            <a:pPr lvl="1"/>
            <a:r>
              <a:rPr lang="en-US" dirty="0" smtClean="0"/>
              <a:t>Marching in place</a:t>
            </a:r>
          </a:p>
          <a:p>
            <a:pPr lvl="1"/>
            <a:r>
              <a:rPr lang="en-US" dirty="0" smtClean="0"/>
              <a:t>Reaching</a:t>
            </a:r>
          </a:p>
          <a:p>
            <a:r>
              <a:rPr lang="en-US" dirty="0" smtClean="0"/>
              <a:t>Activities</a:t>
            </a:r>
          </a:p>
          <a:p>
            <a:pPr lvl="1"/>
            <a:r>
              <a:rPr lang="en-US" dirty="0" smtClean="0"/>
              <a:t>Tai chi (Wang et al., 2010)</a:t>
            </a:r>
          </a:p>
          <a:p>
            <a:pPr lvl="1"/>
            <a:r>
              <a:rPr lang="en-US" dirty="0" smtClean="0"/>
              <a:t>Yoga</a:t>
            </a:r>
          </a:p>
          <a:p>
            <a:pPr lvl="1"/>
            <a:r>
              <a:rPr lang="en-US" dirty="0" smtClean="0"/>
              <a:t>Aquatics</a:t>
            </a:r>
          </a:p>
          <a:p>
            <a:pPr marL="0" indent="0">
              <a:buNone/>
            </a:pPr>
            <a:r>
              <a:rPr lang="en-US" dirty="0" smtClean="0"/>
              <a:t>(Halvarsson </a:t>
            </a:r>
            <a:r>
              <a:rPr lang="en-US" dirty="0"/>
              <a:t>et </a:t>
            </a:r>
            <a:r>
              <a:rPr lang="en-US" dirty="0" smtClean="0"/>
              <a:t>al., 2015; Howe et al., 2007)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Exercise Program: Balance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412" y="1828800"/>
            <a:ext cx="5251389" cy="350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5412" y="5334000"/>
            <a:ext cx="525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Credit: Brandon Charles Photography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08701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0" y="353943"/>
            <a:ext cx="12188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References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8362" y="1061829"/>
            <a:ext cx="10591800" cy="526277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/>
              <a:t>Brandon Charles Photography: </a:t>
            </a:r>
            <a:r>
              <a:rPr lang="en-US" sz="2400" dirty="0" smtClean="0">
                <a:hlinkClick r:id="rId2"/>
              </a:rPr>
              <a:t>www.brandoncharlesphotography.com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Busch, A. J., Webber, S. C., Brachaniec, M., Bidonde, J., Bello-Hass, V. D., Danyliw, A. D., Overend, T. J., Richards, R. S., Sawant, A., &amp; Schachter, C. L. (2011). Exercise therapy for fibromyalgia. </a:t>
            </a:r>
            <a:r>
              <a:rPr lang="en-US" sz="2400" i="1" dirty="0" smtClean="0"/>
              <a:t>Current Pain and Headache Reports, 15,</a:t>
            </a:r>
            <a:r>
              <a:rPr lang="en-US" sz="2400" dirty="0" smtClean="0"/>
              <a:t> 358-367. doi: 10.1007/s11916-011-0214-2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Goes, S. M., Leite, N., Shay, B. L., Homann, D., Stefanello, J. M. F., &amp; Rodacki, A. L. F. (2012). Functional capacity, muscle strength, and falls in women with fibromyalgia. </a:t>
            </a:r>
            <a:r>
              <a:rPr lang="en-US" sz="2400" i="1" dirty="0" smtClean="0"/>
              <a:t>Clinical Biomechanics, 27, </a:t>
            </a:r>
            <a:r>
              <a:rPr lang="en-US" sz="2400" dirty="0" smtClean="0"/>
              <a:t>578-583. doi: 10.1016/j.clinbiomech.2011.12.009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/>
              <a:t>Goodman, C. C., Fuller, K. S., &amp; O'Shea, R. K. (2012). Pathology for the </a:t>
            </a:r>
            <a:r>
              <a:rPr lang="en-US" sz="2400" dirty="0" smtClean="0"/>
              <a:t>physical </a:t>
            </a:r>
            <a:r>
              <a:rPr lang="en-US" sz="2400" dirty="0"/>
              <a:t>therapist assistant. St. Louis, MO: Elsevier Saunders. 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2158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98362" y="1061829"/>
            <a:ext cx="10591800" cy="4648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dirty="0" err="1"/>
              <a:t>Halvarsson</a:t>
            </a:r>
            <a:r>
              <a:rPr lang="en-US" sz="3800" dirty="0"/>
              <a:t>, A., </a:t>
            </a:r>
            <a:r>
              <a:rPr lang="en-US" sz="3800" dirty="0" err="1"/>
              <a:t>Franzén</a:t>
            </a:r>
            <a:r>
              <a:rPr lang="en-US" sz="3800" dirty="0"/>
              <a:t>, E., &amp; </a:t>
            </a:r>
            <a:r>
              <a:rPr lang="en-US" sz="3800" dirty="0" err="1"/>
              <a:t>Stahle</a:t>
            </a:r>
            <a:r>
              <a:rPr lang="en-US" sz="3800" dirty="0"/>
              <a:t>, A. (2015) Balance training with multi-task exercises improves fall-related self-efficacy, gait, balance performance and physical function in older adults with osteoporosis: A randomized control trial. </a:t>
            </a:r>
            <a:r>
              <a:rPr lang="en-US" sz="3800" i="1" dirty="0"/>
              <a:t>Clinical Rehabilitation, 29 (4), </a:t>
            </a:r>
            <a:r>
              <a:rPr lang="en-US" sz="3800" dirty="0"/>
              <a:t>365-375.</a:t>
            </a:r>
            <a:r>
              <a:rPr lang="en-US" sz="3800" i="1" dirty="0"/>
              <a:t> </a:t>
            </a:r>
            <a:r>
              <a:rPr lang="en-US" sz="3800" dirty="0" err="1"/>
              <a:t>doi</a:t>
            </a:r>
            <a:r>
              <a:rPr lang="en-US" sz="3800" dirty="0"/>
              <a:t>: 10.1177/0269215514544983</a:t>
            </a:r>
          </a:p>
          <a:p>
            <a:endParaRPr lang="en-US" sz="3800" dirty="0" smtClean="0"/>
          </a:p>
          <a:p>
            <a:r>
              <a:rPr lang="en-US" sz="3800" dirty="0" smtClean="0"/>
              <a:t>Howe, T. E., Rochester, L., Jackson, A., Banks, P. M. H., &amp; Blair, V. A. (2007). Exercise for improving balance in older people. </a:t>
            </a:r>
            <a:r>
              <a:rPr lang="en-US" sz="3800" i="1" dirty="0" smtClean="0"/>
              <a:t>Cochrane Database of Systematic Reviews 2007, (4), </a:t>
            </a:r>
            <a:r>
              <a:rPr lang="en-US" sz="3800" dirty="0" smtClean="0"/>
              <a:t>1-147. doi: 10.1002/14651858.CD004963.pub2</a:t>
            </a:r>
            <a:br>
              <a:rPr lang="en-US" sz="3800" dirty="0" smtClean="0"/>
            </a:b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Jones, K. D., Horak, F. B., Winders, K. S., Morea, J. M., &amp; Bennett, R. M. (2009). Fibromyalgia is associated with impaired balance and falls. </a:t>
            </a:r>
            <a:r>
              <a:rPr lang="en-US" sz="3800" i="1" dirty="0" smtClean="0"/>
              <a:t>Journal of Clinical Rheumatology, 15 (1), </a:t>
            </a:r>
            <a:r>
              <a:rPr lang="en-US" sz="3800" dirty="0" smtClean="0"/>
              <a:t>16-21. doi: 10.1097/RHU.0b013e318190f991</a:t>
            </a:r>
          </a:p>
          <a:p>
            <a:endParaRPr lang="en-US" sz="3800" dirty="0"/>
          </a:p>
          <a:p>
            <a:r>
              <a:rPr lang="en-US" sz="3800" dirty="0"/>
              <a:t>Kisner, C., &amp; Colby, L. A. (2007). Therapeutic exercise: Foundations and </a:t>
            </a:r>
            <a:r>
              <a:rPr lang="en-US" sz="3800" dirty="0" smtClean="0"/>
              <a:t>techniques</a:t>
            </a:r>
            <a:r>
              <a:rPr lang="en-US" sz="3800" dirty="0"/>
              <a:t>. Philadelphia: F.A. Davis. </a:t>
            </a:r>
          </a:p>
          <a:p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-150" y="353943"/>
            <a:ext cx="12188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3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50" y="353943"/>
            <a:ext cx="12188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References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98362" y="1061826"/>
            <a:ext cx="10591800" cy="5186571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/>
              <a:t>Martinez-</a:t>
            </a:r>
            <a:r>
              <a:rPr lang="en-US" sz="2400" dirty="0" err="1"/>
              <a:t>Amat</a:t>
            </a:r>
            <a:r>
              <a:rPr lang="en-US" sz="2400" dirty="0"/>
              <a:t>, A., </a:t>
            </a:r>
            <a:r>
              <a:rPr lang="en-US" sz="2400" dirty="0" err="1"/>
              <a:t>Hita</a:t>
            </a:r>
            <a:r>
              <a:rPr lang="en-US" sz="2400" dirty="0"/>
              <a:t>-Contreras, F., </a:t>
            </a:r>
            <a:r>
              <a:rPr lang="en-US" sz="2400" dirty="0" err="1"/>
              <a:t>Latorre</a:t>
            </a:r>
            <a:r>
              <a:rPr lang="en-US" sz="2400" dirty="0"/>
              <a:t>-Roman, P. A., Gutierrez-Lopez, M. C., Garcia-</a:t>
            </a:r>
            <a:r>
              <a:rPr lang="en-US" sz="2400" dirty="0" err="1"/>
              <a:t>Pinillos</a:t>
            </a:r>
            <a:r>
              <a:rPr lang="en-US" sz="2400" dirty="0"/>
              <a:t>, F., &amp; Martinez-Lopez, E. J. (2014). Association of the weekly practice of guided physical activity with the reduction of falls ad symptoms of fibromyalgia in adult women. The </a:t>
            </a:r>
            <a:r>
              <a:rPr lang="en-US" sz="2400" i="1" dirty="0"/>
              <a:t>Journal of Strength and Conditioning Research, 28 (11),</a:t>
            </a:r>
            <a:r>
              <a:rPr lang="en-US" sz="2400" dirty="0"/>
              <a:t> 3146-3154. Retrieved from http://journals.lww.com/nsca-jscr/Pages/default.aspx</a:t>
            </a:r>
            <a:endParaRPr lang="en-US" sz="1400" dirty="0"/>
          </a:p>
          <a:p>
            <a:endParaRPr lang="en-US" sz="2400" dirty="0" smtClean="0"/>
          </a:p>
          <a:p>
            <a:r>
              <a:rPr lang="en-US" sz="2400" dirty="0" smtClean="0"/>
              <a:t>Rutledge, D. N., Cherry, B. J., Rose, D. J., Rakovski, C., &amp; Jones, C. J. (2010). Do fall predictors in middle aged and older adults predict fall status in persons 50+ with fibromyalgia? An exploratory study. </a:t>
            </a:r>
            <a:r>
              <a:rPr lang="en-US" sz="2400" i="1" dirty="0" smtClean="0"/>
              <a:t>Research in Nursing &amp; Health, 33, </a:t>
            </a:r>
            <a:r>
              <a:rPr lang="en-US" sz="2400" dirty="0" smtClean="0"/>
              <a:t>192-206. doi: 10.1002/nur.20376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Wang, C., Schmid, C. H., Rones, R., Kalish, R., Yinh, J., Goldenberg, D., Lee, Y., &amp; McAlindon, T. (2010) A randomized trial of tai chi for fibromyalgia. </a:t>
            </a:r>
            <a:r>
              <a:rPr lang="en-US" sz="2400" i="1" dirty="0" smtClean="0"/>
              <a:t>The New England Journal of Medicine, 363,</a:t>
            </a:r>
            <a:r>
              <a:rPr lang="en-US" sz="2400" dirty="0" smtClean="0"/>
              <a:t> 743-754. Retrieved from: </a:t>
            </a:r>
            <a:r>
              <a:rPr lang="en-US" sz="2400" dirty="0" smtClean="0">
                <a:hlinkClick r:id="rId2"/>
              </a:rPr>
              <a:t>http://www.nejm.org/</a:t>
            </a:r>
            <a:endParaRPr lang="en-US" sz="2400" dirty="0" smtClean="0"/>
          </a:p>
          <a:p>
            <a:endParaRPr lang="en-US" sz="2400" dirty="0"/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79697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Time for practice and questions!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71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Objectives</a:t>
            </a:r>
          </a:p>
          <a:p>
            <a:pPr lvl="1"/>
            <a:r>
              <a:rPr lang="en-US" sz="2400" dirty="0" smtClean="0"/>
              <a:t>Assessing the situation</a:t>
            </a:r>
          </a:p>
          <a:p>
            <a:pPr lvl="1"/>
            <a:r>
              <a:rPr lang="en-US" sz="2400" dirty="0" smtClean="0"/>
              <a:t>The movement process</a:t>
            </a:r>
          </a:p>
          <a:p>
            <a:pPr lvl="1"/>
            <a:r>
              <a:rPr lang="en-US" sz="2400" dirty="0" smtClean="0"/>
              <a:t>How to assist safely</a:t>
            </a:r>
          </a:p>
          <a:p>
            <a:pPr lvl="1"/>
            <a:r>
              <a:rPr lang="en-US" sz="2400" dirty="0" smtClean="0"/>
              <a:t>Fall prevention exercises and activities</a:t>
            </a:r>
          </a:p>
          <a:p>
            <a:r>
              <a:rPr lang="en-US" sz="2400" dirty="0" smtClean="0"/>
              <a:t>Presentation plan</a:t>
            </a:r>
          </a:p>
          <a:p>
            <a:pPr lvl="1"/>
            <a:r>
              <a:rPr lang="en-US" sz="2400" dirty="0" smtClean="0"/>
              <a:t>Part lecture, part practice</a:t>
            </a:r>
          </a:p>
          <a:p>
            <a:pPr lvl="1"/>
            <a:r>
              <a:rPr lang="en-US" sz="2400" dirty="0" smtClean="0"/>
              <a:t>Fallen person, assistant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15" y="1104900"/>
            <a:ext cx="3733798" cy="2489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18214" y="3607999"/>
            <a:ext cx="525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Credit: Don C. Rapp III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12428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828800"/>
            <a:ext cx="9601200" cy="4648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Fibromyalgia and prevalence</a:t>
            </a:r>
          </a:p>
          <a:p>
            <a:pPr lvl="1"/>
            <a:r>
              <a:rPr lang="en-US" dirty="0" smtClean="0"/>
              <a:t>&gt;50% of people with fibromyalgia reported balance problems in  2 large sample size surveys (Jones et al., 2009) </a:t>
            </a:r>
          </a:p>
          <a:p>
            <a:r>
              <a:rPr lang="en-US" dirty="0" smtClean="0"/>
              <a:t>Fibromyalgia fall risk factors (Rutledge et al., 2010)</a:t>
            </a:r>
          </a:p>
          <a:p>
            <a:pPr lvl="1"/>
            <a:r>
              <a:rPr lang="en-US" dirty="0" smtClean="0"/>
              <a:t>Perception </a:t>
            </a:r>
            <a:r>
              <a:rPr lang="en-US" dirty="0"/>
              <a:t>of postural </a:t>
            </a:r>
            <a:r>
              <a:rPr lang="en-US" dirty="0" smtClean="0"/>
              <a:t>instability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alance performance</a:t>
            </a:r>
            <a:endParaRPr lang="en-US" dirty="0"/>
          </a:p>
          <a:p>
            <a:pPr lvl="1"/>
            <a:r>
              <a:rPr lang="en-US" dirty="0"/>
              <a:t>E</a:t>
            </a:r>
            <a:r>
              <a:rPr lang="en-US" dirty="0" smtClean="0"/>
              <a:t>xecutive </a:t>
            </a:r>
            <a:r>
              <a:rPr lang="en-US" dirty="0"/>
              <a:t>function processing </a:t>
            </a:r>
            <a:r>
              <a:rPr lang="en-US" dirty="0" smtClean="0"/>
              <a:t>speed</a:t>
            </a:r>
          </a:p>
          <a:p>
            <a:r>
              <a:rPr lang="en-US" dirty="0" smtClean="0"/>
              <a:t>Pain can lead to reduced functional performance and lower limb </a:t>
            </a:r>
            <a:r>
              <a:rPr lang="en-US" dirty="0"/>
              <a:t>muscle strength (</a:t>
            </a:r>
            <a:r>
              <a:rPr lang="en-US" dirty="0" smtClean="0"/>
              <a:t>Góes, 2011)</a:t>
            </a:r>
          </a:p>
          <a:p>
            <a:pPr lvl="1"/>
            <a:r>
              <a:rPr lang="en-US" dirty="0" smtClean="0"/>
              <a:t>Pain-&gt; inactivity-&gt; deconditioning (Goodman, 2012; Kisner, 2007)</a:t>
            </a:r>
          </a:p>
          <a:p>
            <a:r>
              <a:rPr lang="en-US" dirty="0" smtClean="0"/>
              <a:t>“The </a:t>
            </a:r>
            <a:r>
              <a:rPr lang="en-US" dirty="0"/>
              <a:t>benefits of exercise training for individuals </a:t>
            </a:r>
            <a:r>
              <a:rPr lang="en-US" dirty="0" smtClean="0"/>
              <a:t>with fibromyalgia </a:t>
            </a:r>
            <a:r>
              <a:rPr lang="en-US" dirty="0"/>
              <a:t>are well documented in recent </a:t>
            </a:r>
            <a:r>
              <a:rPr lang="en-US" dirty="0" smtClean="0"/>
              <a:t>high-quality reviews </a:t>
            </a:r>
            <a:r>
              <a:rPr lang="en-US" dirty="0"/>
              <a:t>and meta-analyses and include reduction of </a:t>
            </a:r>
            <a:r>
              <a:rPr lang="en-US" dirty="0" smtClean="0"/>
              <a:t>pain and </a:t>
            </a:r>
            <a:r>
              <a:rPr lang="en-US" dirty="0"/>
              <a:t>depression and improvement in global health </a:t>
            </a:r>
            <a:r>
              <a:rPr lang="en-US" dirty="0" smtClean="0"/>
              <a:t>and physical function” (Bush et al., 2011)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37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in mind…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MODIFY AS NECESSARY</a:t>
            </a:r>
          </a:p>
          <a:p>
            <a:pPr lvl="1"/>
            <a:r>
              <a:rPr lang="en-US" dirty="0" smtClean="0"/>
              <a:t>Every fall, each person is unique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14" y="2657476"/>
            <a:ext cx="6248400" cy="35147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94114" y="6172200"/>
            <a:ext cx="525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/>
              <a:t>Credit: Don C. Rapp III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89700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 the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828800"/>
            <a:ext cx="9601200" cy="4572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“Is the fallen person safe to lift?”</a:t>
            </a:r>
          </a:p>
          <a:p>
            <a:r>
              <a:rPr lang="en-US" dirty="0" smtClean="0"/>
              <a:t>Fallen person</a:t>
            </a:r>
          </a:p>
          <a:p>
            <a:pPr lvl="1"/>
            <a:r>
              <a:rPr lang="en-US" dirty="0" smtClean="0"/>
              <a:t>What hurts?</a:t>
            </a:r>
          </a:p>
          <a:p>
            <a:pPr lvl="1"/>
            <a:r>
              <a:rPr lang="en-US" dirty="0" smtClean="0"/>
              <a:t>How badly are you in pain?</a:t>
            </a:r>
          </a:p>
          <a:p>
            <a:pPr lvl="1"/>
            <a:r>
              <a:rPr lang="en-US" dirty="0" smtClean="0"/>
              <a:t>What is limiting you from getting up the floor?</a:t>
            </a:r>
          </a:p>
          <a:p>
            <a:pPr lvl="2"/>
            <a:r>
              <a:rPr lang="en-US" dirty="0" smtClean="0"/>
              <a:t>E.g. pain, strength, movement restriction, etc.</a:t>
            </a:r>
          </a:p>
          <a:p>
            <a:r>
              <a:rPr lang="en-US" dirty="0" smtClean="0"/>
              <a:t>Assistant</a:t>
            </a:r>
          </a:p>
          <a:p>
            <a:pPr lvl="1"/>
            <a:r>
              <a:rPr lang="en-US" dirty="0" smtClean="0"/>
              <a:t>Ensure fallen person is out of immediate harms way</a:t>
            </a:r>
          </a:p>
          <a:p>
            <a:pPr lvl="1"/>
            <a:r>
              <a:rPr lang="en-US" dirty="0" smtClean="0"/>
              <a:t>If you don’t feel comfortable, don’t move them</a:t>
            </a:r>
          </a:p>
          <a:p>
            <a:pPr lvl="2"/>
            <a:r>
              <a:rPr lang="en-US" dirty="0" smtClean="0"/>
              <a:t>Go with your gut!</a:t>
            </a:r>
          </a:p>
          <a:p>
            <a:pPr marL="0" indent="0" algn="ctr">
              <a:buNone/>
            </a:pPr>
            <a:r>
              <a:rPr lang="en-US" sz="2800" i="1" dirty="0" smtClean="0"/>
              <a:t>You know your body &amp; abilities best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401153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Movement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2414" y="1828800"/>
            <a:ext cx="96012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Supine (i.e. lying on back)</a:t>
            </a:r>
            <a:endParaRPr lang="en-US" dirty="0"/>
          </a:p>
          <a:p>
            <a:r>
              <a:rPr lang="en-US" dirty="0" smtClean="0"/>
              <a:t>Roll</a:t>
            </a:r>
          </a:p>
          <a:p>
            <a:pPr lvl="1"/>
            <a:r>
              <a:rPr lang="en-US" dirty="0" smtClean="0"/>
              <a:t>One leg pushes while same side arm reaches towards opposite side of body</a:t>
            </a:r>
          </a:p>
          <a:p>
            <a:pPr lvl="1"/>
            <a:r>
              <a:rPr lang="en-US" dirty="0" smtClean="0"/>
              <a:t>Segmental or log roll</a:t>
            </a:r>
          </a:p>
          <a:p>
            <a:r>
              <a:rPr lang="en-US" dirty="0" smtClean="0"/>
              <a:t>Press up to elbows</a:t>
            </a:r>
          </a:p>
          <a:p>
            <a:pPr lvl="1"/>
            <a:r>
              <a:rPr lang="en-US" dirty="0" smtClean="0"/>
              <a:t>To knees, to hands (quadruped)</a:t>
            </a:r>
          </a:p>
          <a:p>
            <a:r>
              <a:rPr lang="en-US" dirty="0" smtClean="0"/>
              <a:t>Crawl (as needed) to reach a firm, stable surface</a:t>
            </a:r>
          </a:p>
          <a:p>
            <a:pPr lvl="1"/>
            <a:r>
              <a:rPr lang="en-US" dirty="0" smtClean="0"/>
              <a:t>Hand(s) to firm surface</a:t>
            </a:r>
          </a:p>
          <a:p>
            <a:pPr lvl="1"/>
            <a:r>
              <a:rPr lang="en-US" dirty="0" smtClean="0"/>
              <a:t>Bring one leg up to get into half-kneeling</a:t>
            </a:r>
          </a:p>
          <a:p>
            <a:pPr lvl="1"/>
            <a:r>
              <a:rPr lang="en-US" dirty="0" smtClean="0"/>
              <a:t>Press up through hands and feet to get to standing or to pivot into sitting</a:t>
            </a:r>
          </a:p>
          <a:p>
            <a:pPr lvl="1"/>
            <a:endParaRPr lang="en-US" dirty="0" smtClean="0"/>
          </a:p>
          <a:p>
            <a:pPr marL="279082" lvl="1" indent="0" algn="ctr">
              <a:buNone/>
            </a:pPr>
            <a:r>
              <a:rPr lang="en-US" sz="2800" i="1" dirty="0" smtClean="0"/>
              <a:t>Reassess with each movement and change in position</a:t>
            </a:r>
          </a:p>
        </p:txBody>
      </p:sp>
    </p:spTree>
    <p:extLst>
      <p:ext uri="{BB962C8B-B14F-4D97-AF65-F5344CB8AC3E}">
        <p14:creationId xmlns:p14="http://schemas.microsoft.com/office/powerpoint/2010/main" val="190683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12" y="1219200"/>
            <a:ext cx="7306554" cy="3962400"/>
          </a:xfrm>
        </p:spPr>
      </p:pic>
      <p:sp>
        <p:nvSpPr>
          <p:cNvPr id="5" name="Rectangle 4"/>
          <p:cNvSpPr/>
          <p:nvPr/>
        </p:nvSpPr>
        <p:spPr>
          <a:xfrm>
            <a:off x="2967476" y="5334000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http://www.easternhealth.ca/WebInWeb.aspx?d=3&amp;id=1964&amp;p=1552</a:t>
            </a:r>
          </a:p>
        </p:txBody>
      </p:sp>
    </p:spTree>
    <p:extLst>
      <p:ext uri="{BB962C8B-B14F-4D97-AF65-F5344CB8AC3E}">
        <p14:creationId xmlns:p14="http://schemas.microsoft.com/office/powerpoint/2010/main" val="79441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Assist Safely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Lone assistant</a:t>
            </a:r>
          </a:p>
          <a:p>
            <a:pPr lvl="1"/>
            <a:r>
              <a:rPr lang="en-US" i="1" dirty="0" smtClean="0"/>
              <a:t>“Guard for safety”</a:t>
            </a:r>
            <a:endParaRPr lang="en-US" dirty="0"/>
          </a:p>
          <a:p>
            <a:pPr lvl="1"/>
            <a:r>
              <a:rPr lang="en-US" dirty="0" smtClean="0"/>
              <a:t>Allow fallen person to help out as much as they can</a:t>
            </a:r>
          </a:p>
          <a:p>
            <a:pPr lvl="1"/>
            <a:r>
              <a:rPr lang="en-US" dirty="0" smtClean="0"/>
              <a:t>Support at trunk and hips as possible</a:t>
            </a:r>
          </a:p>
          <a:p>
            <a:pPr lvl="2"/>
            <a:r>
              <a:rPr lang="en-US" dirty="0" smtClean="0"/>
              <a:t>Easier to control center of mass (COM)</a:t>
            </a:r>
          </a:p>
          <a:p>
            <a:pPr lvl="1"/>
            <a:r>
              <a:rPr lang="en-US" dirty="0"/>
              <a:t>Position your feet for good balance</a:t>
            </a:r>
          </a:p>
          <a:p>
            <a:pPr lvl="2"/>
            <a:r>
              <a:rPr lang="en-US" dirty="0"/>
              <a:t>Wider = more stable</a:t>
            </a:r>
          </a:p>
          <a:p>
            <a:pPr lvl="1"/>
            <a:r>
              <a:rPr lang="en-US" dirty="0"/>
              <a:t>Good body mechanics</a:t>
            </a:r>
          </a:p>
          <a:p>
            <a:pPr lvl="2"/>
            <a:r>
              <a:rPr lang="en-US" dirty="0"/>
              <a:t>Lift with your legs</a:t>
            </a:r>
          </a:p>
          <a:p>
            <a:pPr lvl="3"/>
            <a:r>
              <a:rPr lang="en-US" dirty="0"/>
              <a:t>Vertical line to the sky</a:t>
            </a:r>
          </a:p>
          <a:p>
            <a:pPr lvl="2"/>
            <a:r>
              <a:rPr lang="en-US" dirty="0"/>
              <a:t>Back </a:t>
            </a:r>
            <a:r>
              <a:rPr lang="en-US" dirty="0" smtClean="0"/>
              <a:t>straight</a:t>
            </a:r>
            <a:endParaRPr lang="en-US" dirty="0"/>
          </a:p>
          <a:p>
            <a:pPr marL="0" indent="0" algn="ctr">
              <a:buNone/>
            </a:pPr>
            <a:r>
              <a:rPr lang="en-US" sz="2800" i="1" dirty="0" smtClean="0"/>
              <a:t>More passive lift =  request more assistance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86563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within your abilities</a:t>
            </a:r>
          </a:p>
          <a:p>
            <a:r>
              <a:rPr lang="en-US" dirty="0" smtClean="0"/>
              <a:t>Request further assistance as needed</a:t>
            </a:r>
          </a:p>
          <a:p>
            <a:pPr lvl="1"/>
            <a:r>
              <a:rPr lang="en-US" dirty="0" smtClean="0"/>
              <a:t>Cottonwood dispatch (non-emergency): 928-649-1397</a:t>
            </a:r>
          </a:p>
          <a:p>
            <a:r>
              <a:rPr lang="en-US" dirty="0" smtClean="0"/>
              <a:t>Pace yourself</a:t>
            </a:r>
          </a:p>
          <a:p>
            <a:r>
              <a:rPr lang="en-US" dirty="0" smtClean="0"/>
              <a:t>Keep a phone with you</a:t>
            </a:r>
          </a:p>
          <a:p>
            <a:pPr marL="0" indent="0" algn="ctr">
              <a:buNone/>
            </a:pPr>
            <a:r>
              <a:rPr lang="en-US" sz="2800" i="1" dirty="0" smtClean="0"/>
              <a:t>Be honest with yourself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83099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tercolor_16x9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Watercolor_16x9">
      <a:dk1>
        <a:sysClr val="windowText" lastClr="000000"/>
      </a:dk1>
      <a:lt1>
        <a:sysClr val="window" lastClr="FFFFFF"/>
      </a:lt1>
      <a:dk2>
        <a:srgbClr val="09AFA7"/>
      </a:dk2>
      <a:lt2>
        <a:srgbClr val="AEF1EA"/>
      </a:lt2>
      <a:accent1>
        <a:srgbClr val="08CAC1"/>
      </a:accent1>
      <a:accent2>
        <a:srgbClr val="76C714"/>
      </a:accent2>
      <a:accent3>
        <a:srgbClr val="0E70C2"/>
      </a:accent3>
      <a:accent4>
        <a:srgbClr val="259F39"/>
      </a:accent4>
      <a:accent5>
        <a:srgbClr val="C8C015"/>
      </a:accent5>
      <a:accent6>
        <a:srgbClr val="444FDC"/>
      </a:accent6>
      <a:hlink>
        <a:srgbClr val="76C714"/>
      </a:hlink>
      <a:folHlink>
        <a:srgbClr val="7F7F7F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66FA3CE-A218-4400-AA51-F51C6E85D09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1476</Words>
  <Application>Microsoft Office PowerPoint</Application>
  <PresentationFormat>Custom</PresentationFormat>
  <Paragraphs>200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Watercolor_16x9</vt:lpstr>
      <vt:lpstr>Fall Recovery: How to Assist Someone up from the Floor without Injuring Either Party  </vt:lpstr>
      <vt:lpstr>Introduction</vt:lpstr>
      <vt:lpstr>Background</vt:lpstr>
      <vt:lpstr>Keep in mind…</vt:lpstr>
      <vt:lpstr>Assess the situation</vt:lpstr>
      <vt:lpstr>The Movement Process</vt:lpstr>
      <vt:lpstr>PowerPoint Presentation</vt:lpstr>
      <vt:lpstr>How to Assist Safely</vt:lpstr>
      <vt:lpstr>Tips</vt:lpstr>
      <vt:lpstr>Home Considerations</vt:lpstr>
      <vt:lpstr>Fall Prevention- The best way to get up from a fall safely is to never fall in the first place…</vt:lpstr>
      <vt:lpstr>Fall Prevention- The best way to get up from a fall safely is to never fall in the first place…</vt:lpstr>
      <vt:lpstr>Home Exercise Program: Strength &amp; Power</vt:lpstr>
      <vt:lpstr>Home Exercise Program: Balance</vt:lpstr>
      <vt:lpstr>PowerPoint Presentation</vt:lpstr>
      <vt:lpstr>PowerPoint Presentation</vt:lpstr>
      <vt:lpstr>PowerPoint Presentation</vt:lpstr>
      <vt:lpstr>Thank you.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2016-02-12T02:48:25Z</dcterms:created>
  <dcterms:modified xsi:type="dcterms:W3CDTF">2016-03-09T16:25:23Z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TC028866379991</vt:lpwstr>
  </property>
</Properties>
</file>